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67" r:id="rId6"/>
    <p:sldId id="260" r:id="rId7"/>
    <p:sldId id="264" r:id="rId8"/>
    <p:sldId id="268" r:id="rId9"/>
    <p:sldId id="269" r:id="rId10"/>
    <p:sldId id="270" r:id="rId11"/>
    <p:sldId id="261" r:id="rId12"/>
    <p:sldId id="273" r:id="rId13"/>
    <p:sldId id="262" r:id="rId14"/>
    <p:sldId id="271" r:id="rId15"/>
    <p:sldId id="27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6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39287-89B7-BD42-AD4B-251CEC45838C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8E97-45DE-844E-A767-EF4CD983DA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18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2610384"/>
            <a:ext cx="6270922" cy="2098226"/>
          </a:xfrm>
        </p:spPr>
        <p:txBody>
          <a:bodyPr/>
          <a:lstStyle/>
          <a:p>
            <a:r>
              <a:rPr lang="en-US" dirty="0"/>
              <a:t>Kaggle:         Rent Hop   Rental Listings</a:t>
            </a:r>
            <a:br>
              <a:rPr lang="en-US" dirty="0"/>
            </a:br>
            <a:r>
              <a:rPr lang="en-US" dirty="0"/>
              <a:t>predictions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4778210"/>
            <a:ext cx="5123755" cy="108623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TEAM: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POWER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CROME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60868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LIGHTNESS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31603"/>
            <a:ext cx="7643973" cy="49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Models created for ensemble model and final scoring with different predictors:</a:t>
            </a:r>
          </a:p>
          <a:p>
            <a:pPr marL="658368" lvl="3"/>
            <a:r>
              <a:rPr lang="en-US" i="1" dirty="0"/>
              <a:t>KNN</a:t>
            </a:r>
          </a:p>
          <a:p>
            <a:pPr marL="658368" lvl="3"/>
            <a:r>
              <a:rPr lang="en-US" dirty="0"/>
              <a:t>xgBoost</a:t>
            </a:r>
          </a:p>
          <a:p>
            <a:pPr marL="658368" lvl="3"/>
            <a:r>
              <a:rPr lang="en-US" dirty="0"/>
              <a:t>logistic</a:t>
            </a:r>
          </a:p>
          <a:p>
            <a:pPr marL="658368" lvl="3"/>
            <a:r>
              <a:rPr lang="en-US" dirty="0"/>
              <a:t>Tree</a:t>
            </a:r>
          </a:p>
          <a:p>
            <a:pPr marL="658368" lvl="3"/>
            <a:r>
              <a:rPr lang="en-US" i="1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71851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MODEL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18875"/>
            <a:ext cx="7200900" cy="468553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Parameters: </a:t>
            </a:r>
          </a:p>
          <a:p>
            <a:pPr lvl="1"/>
            <a:r>
              <a:rPr lang="en-US" dirty="0"/>
              <a:t>kernel='radial‘</a:t>
            </a:r>
          </a:p>
          <a:p>
            <a:pPr lvl="1"/>
            <a:r>
              <a:rPr lang="en-US" dirty="0"/>
              <a:t>cost=100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Statistics</a:t>
            </a:r>
          </a:p>
          <a:p>
            <a:pPr lvl="1"/>
            <a:r>
              <a:rPr lang="en-US" dirty="0"/>
              <a:t>Accuracy : 0.6998; 95% CI : (0.6923, 0.7072)</a:t>
            </a:r>
          </a:p>
          <a:p>
            <a:pPr lvl="1"/>
            <a:r>
              <a:rPr lang="en-US" dirty="0"/>
              <a:t>No Information Rate : 0.9672 ; P-Value [</a:t>
            </a:r>
            <a:r>
              <a:rPr lang="en-US" dirty="0" err="1"/>
              <a:t>Acc</a:t>
            </a:r>
            <a:r>
              <a:rPr lang="en-US" dirty="0"/>
              <a:t> &gt; NIR] : 1</a:t>
            </a:r>
          </a:p>
          <a:p>
            <a:pPr lvl="1"/>
            <a:r>
              <a:rPr lang="en-US" dirty="0"/>
              <a:t>Kappa : 0.0629; </a:t>
            </a:r>
            <a:r>
              <a:rPr lang="en-US" dirty="0" err="1"/>
              <a:t>Mcnemar's</a:t>
            </a:r>
            <a:r>
              <a:rPr lang="en-US" dirty="0"/>
              <a:t> Test P-Value : &lt;2e-16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79307"/>
              </p:ext>
            </p:extLst>
          </p:nvPr>
        </p:nvGraphicFramePr>
        <p:xfrm>
          <a:off x="1273996" y="3504774"/>
          <a:ext cx="7048072" cy="1550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018">
                  <a:extLst>
                    <a:ext uri="{9D8B030D-6E8A-4147-A177-3AD203B41FA5}">
                      <a16:colId xmlns:a16="http://schemas.microsoft.com/office/drawing/2014/main" val="2648187787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val="1481282617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val="1605138930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val="931909605"/>
                    </a:ext>
                  </a:extLst>
                </a:gridCol>
              </a:tblGrid>
              <a:tr h="387528"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Pred</a:t>
                      </a:r>
                      <a:r>
                        <a:rPr lang="en-US" dirty="0"/>
                        <a:t>/True)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664153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023675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96176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776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8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65" y="375036"/>
            <a:ext cx="5546761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ENSEMBLE ALGORITHMs RESULTS WITH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65" y="2457932"/>
            <a:ext cx="8023004" cy="33880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273" y="2712378"/>
            <a:ext cx="2702104" cy="832206"/>
          </a:xfrm>
          <a:prstGeom prst="ellipse">
            <a:avLst/>
          </a:prstGeom>
          <a:noFill/>
          <a:ln w="6350">
            <a:solidFill>
              <a:srgbClr val="C0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138591"/>
            <a:ext cx="1458170" cy="214634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6112" y="5804899"/>
            <a:ext cx="77056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497" y="433622"/>
            <a:ext cx="7200900" cy="1485900"/>
          </a:xfrm>
        </p:spPr>
        <p:txBody>
          <a:bodyPr>
            <a:normAutofit/>
          </a:bodyPr>
          <a:lstStyle/>
          <a:p>
            <a:r>
              <a:rPr lang="en-US" dirty="0"/>
              <a:t>ENSEMBLE ALGORITHMS RESULTS WITH </a:t>
            </a:r>
            <a:r>
              <a:rPr lang="en-US" u="sng" dirty="0"/>
              <a:t>NO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2063358"/>
            <a:ext cx="6935056" cy="45058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5497" y="2383610"/>
            <a:ext cx="2404154" cy="832206"/>
          </a:xfrm>
          <a:prstGeom prst="ellipse">
            <a:avLst/>
          </a:prstGeom>
          <a:noFill/>
          <a:ln w="6350">
            <a:solidFill>
              <a:srgbClr val="C0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7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/>
              <a:t>Ensemble Model Created with SVM (</a:t>
            </a:r>
            <a:r>
              <a:rPr lang="en-US" cap="all" dirty="0" err="1"/>
              <a:t>KNN,xgB,Tree,SVM</a:t>
            </a:r>
            <a:r>
              <a:rPr lang="en-US" cap="all" dirty="0"/>
              <a:t>)</a:t>
            </a:r>
            <a:endParaRPr lang="en-US" cap="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Parameters: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SVM-Kernel: radial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cost: 1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gamma: 0.08333333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epsilon: 0.1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Kaggle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Log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Loss Score: </a:t>
            </a:r>
            <a:r>
              <a:rPr lang="en-US" dirty="0"/>
              <a:t> 0.77744</a:t>
            </a:r>
            <a:endParaRPr lang="en-US" alt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1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591318" cy="1485900"/>
          </a:xfrm>
        </p:spPr>
        <p:txBody>
          <a:bodyPr/>
          <a:lstStyle/>
          <a:p>
            <a:r>
              <a:rPr lang="en-US" dirty="0"/>
              <a:t>NEXT STEPS &amp; FUTURE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Test with a neural network</a:t>
            </a:r>
          </a:p>
          <a:p>
            <a:r>
              <a:rPr lang="en-US" dirty="0"/>
              <a:t>More time to fully process images</a:t>
            </a:r>
          </a:p>
          <a:p>
            <a:r>
              <a:rPr lang="en-US" dirty="0"/>
              <a:t>Further research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7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Developed models to predict rental listings:                            high, medium and low</a:t>
            </a:r>
          </a:p>
          <a:p>
            <a:r>
              <a:rPr lang="en-US" dirty="0"/>
              <a:t>Variable EDAs </a:t>
            </a:r>
            <a:r>
              <a:rPr lang="en-US" dirty="0" err="1"/>
              <a:t>inclue</a:t>
            </a:r>
            <a:r>
              <a:rPr lang="en-US" dirty="0"/>
              <a:t>:                                                                        Location, Features, Latitude/Longitude and Price</a:t>
            </a:r>
          </a:p>
          <a:p>
            <a:r>
              <a:rPr lang="en-US" i="1" dirty="0"/>
              <a:t>Developed models: KNN, logistic, tree, xgBoost, SVM</a:t>
            </a:r>
          </a:p>
          <a:p>
            <a:r>
              <a:rPr lang="en-US" i="1" dirty="0"/>
              <a:t>Ensemble and score for final output</a:t>
            </a:r>
          </a:p>
          <a:p>
            <a:r>
              <a:rPr lang="en-US" i="1" dirty="0"/>
              <a:t>Next steps &amp; future iterations</a:t>
            </a:r>
          </a:p>
          <a:p>
            <a:pPr lvl="3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81" y="581774"/>
            <a:ext cx="2781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74836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HIGH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09" y="1760736"/>
            <a:ext cx="7767262" cy="46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8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44013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MEDIUM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91" y="1654143"/>
            <a:ext cx="7953576" cy="4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44013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1701811"/>
            <a:ext cx="7784042" cy="48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59772"/>
            <a:ext cx="7200900" cy="1485900"/>
          </a:xfrm>
        </p:spPr>
        <p:txBody>
          <a:bodyPr/>
          <a:lstStyle/>
          <a:p>
            <a:r>
              <a:rPr lang="en-US" dirty="0"/>
              <a:t>EDA: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996" y="1361325"/>
            <a:ext cx="2691829" cy="49881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Features utilized in tree model providing marginal improvement in predictive score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 determined the 69 most frequent attributes and clustered them into 19 predictors </a:t>
            </a:r>
          </a:p>
          <a:p>
            <a:r>
              <a:rPr lang="en-US" dirty="0"/>
              <a:t>Most important features used: </a:t>
            </a:r>
          </a:p>
          <a:p>
            <a:pPr lvl="1"/>
            <a:r>
              <a:rPr lang="en-US" sz="1600" dirty="0"/>
              <a:t>Fee: No Fee or Low Fee</a:t>
            </a:r>
          </a:p>
          <a:p>
            <a:pPr lvl="1"/>
            <a:r>
              <a:rPr lang="en-US" sz="1600" dirty="0"/>
              <a:t>Prewar</a:t>
            </a:r>
          </a:p>
          <a:p>
            <a:pPr lvl="1"/>
            <a:r>
              <a:rPr lang="en-US" sz="1600" dirty="0"/>
              <a:t>Pets</a:t>
            </a:r>
          </a:p>
          <a:p>
            <a:r>
              <a:rPr lang="en-US" dirty="0"/>
              <a:t>Least important features:</a:t>
            </a:r>
          </a:p>
          <a:p>
            <a:pPr lvl="1"/>
            <a:r>
              <a:rPr lang="en-US" sz="1600" dirty="0"/>
              <a:t>Playroom</a:t>
            </a:r>
          </a:p>
          <a:p>
            <a:pPr lvl="1"/>
            <a:r>
              <a:rPr lang="en-US" sz="1600" dirty="0"/>
              <a:t>Proximity to subway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11" t="4679" r="1262" b="2022"/>
          <a:stretch/>
        </p:blipFill>
        <p:spPr>
          <a:xfrm>
            <a:off x="1243172" y="1479481"/>
            <a:ext cx="4037745" cy="1623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8" t="6593" r="5514" b="21670"/>
          <a:stretch/>
        </p:blipFill>
        <p:spPr>
          <a:xfrm>
            <a:off x="1253448" y="3215809"/>
            <a:ext cx="4037744" cy="1623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172" y="4952137"/>
            <a:ext cx="2054831" cy="1662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924" y="4933014"/>
            <a:ext cx="1921267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PRICE, LATITUDE &amp; LONGITUDE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426" y="1813393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Best scoring predictors in tree model by Gini index:            PRICE, LATITUDE &amp; LONGITUE</a:t>
            </a:r>
          </a:p>
          <a:p>
            <a:r>
              <a:rPr lang="en-US" dirty="0"/>
              <a:t>Intuitive: most renters in NY looking within a specific price range</a:t>
            </a:r>
          </a:p>
          <a:p>
            <a:r>
              <a:rPr lang="en-US" dirty="0"/>
              <a:t>The old real estate adage: LOCATION, LOCATION, LOCATION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4" y="3912949"/>
            <a:ext cx="3027717" cy="2695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19" y="3914073"/>
            <a:ext cx="3026453" cy="26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HUE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426" y="1381881"/>
            <a:ext cx="7211174" cy="3888768"/>
          </a:xfrm>
        </p:spPr>
        <p:txBody>
          <a:bodyPr>
            <a:normAutofit/>
          </a:bodyPr>
          <a:lstStyle/>
          <a:p>
            <a:r>
              <a:rPr lang="en-US" dirty="0"/>
              <a:t>Images do not provide enough data to be predictors in our analysis </a:t>
            </a:r>
            <a:r>
              <a:rPr lang="mr-IN" dirty="0"/>
              <a:t>–</a:t>
            </a:r>
            <a:r>
              <a:rPr lang="en-US" dirty="0"/>
              <a:t> they are too similar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55" y="2198956"/>
            <a:ext cx="6883687" cy="44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6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SATURATION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30475"/>
            <a:ext cx="7652963" cy="49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72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884</TotalTime>
  <Words>347</Words>
  <Application>Microsoft Office PowerPoint</Application>
  <PresentationFormat>On-screen Show (4:3)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Franklin Gothic Book</vt:lpstr>
      <vt:lpstr>Lucida Console</vt:lpstr>
      <vt:lpstr>Crop</vt:lpstr>
      <vt:lpstr>Kaggle:         Rent Hop   Rental Listings predictions </vt:lpstr>
      <vt:lpstr>INTRODUCTION</vt:lpstr>
      <vt:lpstr>EDA: LOCATIONS OF PROPERTIES - HIGH</vt:lpstr>
      <vt:lpstr>EDA: LOCATIONS OF PROPERTIES - MEDIUM</vt:lpstr>
      <vt:lpstr>EDA: LOCATIONS OF PROPERTIES - LOW</vt:lpstr>
      <vt:lpstr>EDA: FEATURES</vt:lpstr>
      <vt:lpstr>EDA: PRICE, LATITUDE &amp; LONGITUDE</vt:lpstr>
      <vt:lpstr>EDA: IMAGE HUE</vt:lpstr>
      <vt:lpstr>EDA: IMAGE SATURATION</vt:lpstr>
      <vt:lpstr>EDA: IMAGE LIGHTNESS</vt:lpstr>
      <vt:lpstr>MACHINE LEARNING ALGORITHMS</vt:lpstr>
      <vt:lpstr>SVM MODEL OVERVIEW</vt:lpstr>
      <vt:lpstr>ENSEMBLE ALGORITHMs RESULTS WITH TREE</vt:lpstr>
      <vt:lpstr>ENSEMBLE ALGORITHMS RESULTS WITH NO TREE</vt:lpstr>
      <vt:lpstr>Ensemble Model Created with SVM (KNN,xgB,Tree,SVM)</vt:lpstr>
      <vt:lpstr>NEXT STEPS &amp; FUTURE ITERATIONS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Johnna Ayres</dc:creator>
  <cp:lastModifiedBy>Marc Fridson</cp:lastModifiedBy>
  <cp:revision>58</cp:revision>
  <dcterms:created xsi:type="dcterms:W3CDTF">2017-03-02T00:04:10Z</dcterms:created>
  <dcterms:modified xsi:type="dcterms:W3CDTF">2017-03-06T05:36:24Z</dcterms:modified>
</cp:coreProperties>
</file>